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5f9662dc5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5f9662dc5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60865e53f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60865e53f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60865e53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60865e53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60865e53f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60865e53f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60865e53f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60865e53f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60865e53f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60865e53f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8d244069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8d244069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60865e5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60865e5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5f9662dc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5f9662dc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5f9662dc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5f9662dc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5f9662dc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5f9662dc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5f9662d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5f9662d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5f9662dc5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5f9662dc5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60865e53f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60865e53f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1" Type="http://schemas.openxmlformats.org/officeDocument/2006/relationships/image" Target="../media/image44.png"/><Relationship Id="rId10" Type="http://schemas.openxmlformats.org/officeDocument/2006/relationships/image" Target="../media/image46.png"/><Relationship Id="rId9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45.png"/><Relationship Id="rId7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65700" y="907625"/>
            <a:ext cx="8412600" cy="1568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03392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센스보카</a:t>
            </a:r>
            <a:endParaRPr b="1" sz="4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338657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 디자인 1 (001)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383782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IT융합학부 컴퓨터정보보안전공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142500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  |  권원경  |  정수현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11700" y="1878175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감각을 자극하는 센스있는 영단어 해마학습법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0;p13" title="free-icon-alphabet-165008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200" y="2944850"/>
            <a:ext cx="1704700" cy="17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11700" y="2858000"/>
            <a:ext cx="8520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11주차</a:t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 서버 </a:t>
            </a:r>
            <a:r>
              <a:rPr b="1" lang="ko" sz="2500">
                <a:latin typeface="Malgun Gothic"/>
                <a:ea typeface="Malgun Gothic"/>
                <a:cs typeface="Malgun Gothic"/>
                <a:sym typeface="Malgun Gothic"/>
              </a:rPr>
              <a:t>- 나만의 단어장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75" y="972263"/>
            <a:ext cx="1719475" cy="3951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2"/>
          <p:cNvGrpSpPr/>
          <p:nvPr/>
        </p:nvGrpSpPr>
        <p:grpSpPr>
          <a:xfrm>
            <a:off x="352800" y="1303500"/>
            <a:ext cx="8099355" cy="3288849"/>
            <a:chOff x="352800" y="1303500"/>
            <a:chExt cx="8099355" cy="3288849"/>
          </a:xfrm>
        </p:grpSpPr>
        <p:pic>
          <p:nvPicPr>
            <p:cNvPr id="217" name="Google Shape;21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82278" y="1303500"/>
              <a:ext cx="4969876" cy="3288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2"/>
            <p:cNvSpPr/>
            <p:nvPr/>
          </p:nvSpPr>
          <p:spPr>
            <a:xfrm>
              <a:off x="352800" y="1605259"/>
              <a:ext cx="931200" cy="270600"/>
            </a:xfrm>
            <a:prstGeom prst="roundRect">
              <a:avLst>
                <a:gd fmla="val 11994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" name="Google Shape;219;p22"/>
            <p:cNvCxnSpPr>
              <a:stCxn id="218" idx="3"/>
              <a:endCxn id="217" idx="1"/>
            </p:cNvCxnSpPr>
            <p:nvPr/>
          </p:nvCxnSpPr>
          <p:spPr>
            <a:xfrm>
              <a:off x="1284000" y="1740559"/>
              <a:ext cx="2198400" cy="1207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0" name="Google Shape;220;p22"/>
            <p:cNvSpPr/>
            <p:nvPr/>
          </p:nvSpPr>
          <p:spPr>
            <a:xfrm>
              <a:off x="3676225" y="1412525"/>
              <a:ext cx="844800" cy="156000"/>
            </a:xfrm>
            <a:prstGeom prst="roundRect">
              <a:avLst>
                <a:gd fmla="val 11994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3676225" y="3153175"/>
              <a:ext cx="991500" cy="156000"/>
            </a:xfrm>
            <a:prstGeom prst="roundRect">
              <a:avLst>
                <a:gd fmla="val 11994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12141" y="1153235"/>
            <a:ext cx="8420159" cy="2869265"/>
            <a:chOff x="412141" y="1153235"/>
            <a:chExt cx="8420159" cy="2869265"/>
          </a:xfrm>
        </p:grpSpPr>
        <p:sp>
          <p:nvSpPr>
            <p:cNvPr id="223" name="Google Shape;223;p22"/>
            <p:cNvSpPr/>
            <p:nvPr/>
          </p:nvSpPr>
          <p:spPr>
            <a:xfrm>
              <a:off x="412141" y="3347275"/>
              <a:ext cx="886200" cy="282600"/>
            </a:xfrm>
            <a:prstGeom prst="roundRect">
              <a:avLst>
                <a:gd fmla="val 5028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" name="Google Shape;224;p22"/>
            <p:cNvCxnSpPr>
              <a:stCxn id="223" idx="3"/>
              <a:endCxn id="225" idx="1"/>
            </p:cNvCxnSpPr>
            <p:nvPr/>
          </p:nvCxnSpPr>
          <p:spPr>
            <a:xfrm flipH="1" rot="10800000">
              <a:off x="1298341" y="1762675"/>
              <a:ext cx="1557000" cy="17259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26" name="Google Shape;22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37838" y="2879425"/>
              <a:ext cx="2930400" cy="9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36675" y="2721350"/>
              <a:ext cx="2895625" cy="130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55225" y="1367443"/>
              <a:ext cx="2895626" cy="790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36679" y="1153235"/>
              <a:ext cx="2895620" cy="12060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9" name="Google Shape;229;p22"/>
            <p:cNvCxnSpPr>
              <a:stCxn id="223" idx="3"/>
              <a:endCxn id="226" idx="1"/>
            </p:cNvCxnSpPr>
            <p:nvPr/>
          </p:nvCxnSpPr>
          <p:spPr>
            <a:xfrm flipH="1" rot="10800000">
              <a:off x="1298341" y="3371875"/>
              <a:ext cx="1539600" cy="116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0" name="Google Shape;230;p22"/>
          <p:cNvGrpSpPr/>
          <p:nvPr/>
        </p:nvGrpSpPr>
        <p:grpSpPr>
          <a:xfrm>
            <a:off x="352800" y="972274"/>
            <a:ext cx="8617684" cy="4364800"/>
            <a:chOff x="352800" y="972274"/>
            <a:chExt cx="8617684" cy="4364800"/>
          </a:xfrm>
        </p:grpSpPr>
        <p:pic>
          <p:nvPicPr>
            <p:cNvPr id="231" name="Google Shape;231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79475" y="972274"/>
              <a:ext cx="4388399" cy="186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51625" y="2048225"/>
              <a:ext cx="4618859" cy="3288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2"/>
            <p:cNvSpPr/>
            <p:nvPr/>
          </p:nvSpPr>
          <p:spPr>
            <a:xfrm>
              <a:off x="352800" y="3827050"/>
              <a:ext cx="1276200" cy="679500"/>
            </a:xfrm>
            <a:prstGeom prst="roundRect">
              <a:avLst>
                <a:gd fmla="val 11994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" name="Google Shape;234;p22"/>
            <p:cNvCxnSpPr>
              <a:stCxn id="233" idx="3"/>
            </p:cNvCxnSpPr>
            <p:nvPr/>
          </p:nvCxnSpPr>
          <p:spPr>
            <a:xfrm flipH="1" rot="10800000">
              <a:off x="1629000" y="2808100"/>
              <a:ext cx="2735700" cy="1358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5" name="Google Shape;235;p22"/>
          <p:cNvSpPr/>
          <p:nvPr/>
        </p:nvSpPr>
        <p:spPr>
          <a:xfrm>
            <a:off x="352800" y="2717125"/>
            <a:ext cx="1569900" cy="458100"/>
          </a:xfrm>
          <a:prstGeom prst="roundRect">
            <a:avLst>
              <a:gd fmla="val 11994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7638" y="1804400"/>
            <a:ext cx="6308725" cy="270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메인 서버 </a:t>
            </a:r>
            <a:r>
              <a:rPr b="1" lang="ko" sz="2500">
                <a:latin typeface="Malgun Gothic"/>
                <a:ea typeface="Malgun Gothic"/>
                <a:cs typeface="Malgun Gothic"/>
                <a:sym typeface="Malgun Gothic"/>
              </a:rPr>
              <a:t>- 기본 제공 단어장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247483"/>
            <a:ext cx="1499700" cy="290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793" y="1181725"/>
            <a:ext cx="1499700" cy="303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3125" y="1160100"/>
            <a:ext cx="1525510" cy="30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7231" y="1282825"/>
            <a:ext cx="1402800" cy="2793900"/>
          </a:xfrm>
          <a:prstGeom prst="roundRect">
            <a:avLst>
              <a:gd fmla="val 11053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2062" y="1261225"/>
            <a:ext cx="1442100" cy="2837100"/>
          </a:xfrm>
          <a:prstGeom prst="roundRect">
            <a:avLst>
              <a:gd fmla="val 13188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23"/>
          <p:cNvSpPr/>
          <p:nvPr/>
        </p:nvSpPr>
        <p:spPr>
          <a:xfrm>
            <a:off x="1743975" y="2509700"/>
            <a:ext cx="517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>
            <a:off x="3426800" y="2509700"/>
            <a:ext cx="517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5236550" y="2509700"/>
            <a:ext cx="517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6864425" y="2509700"/>
            <a:ext cx="517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 txBox="1"/>
          <p:nvPr/>
        </p:nvSpPr>
        <p:spPr>
          <a:xfrm>
            <a:off x="112150" y="4263550"/>
            <a:ext cx="29049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메인 화면의 “</a:t>
            </a:r>
            <a:r>
              <a:rPr b="1" lang="ko">
                <a:solidFill>
                  <a:schemeClr val="dk1"/>
                </a:solidFill>
              </a:rPr>
              <a:t>기본 제공 단어장</a:t>
            </a:r>
            <a:r>
              <a:rPr lang="ko">
                <a:solidFill>
                  <a:schemeClr val="dk1"/>
                </a:solidFill>
              </a:rPr>
              <a:t>” 클릭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2087225" y="3731950"/>
            <a:ext cx="14028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① 단어장 목록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3861700" y="3731950"/>
            <a:ext cx="14028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② DAY 리스트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5236550" y="4215275"/>
            <a:ext cx="19692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③ 해당 DAY 단어 목록</a:t>
            </a:r>
            <a:endParaRPr/>
          </a:p>
        </p:txBody>
      </p:sp>
      <p:sp>
        <p:nvSpPr>
          <p:cNvPr id="255" name="Google Shape;255;p23"/>
          <p:cNvSpPr txBox="1"/>
          <p:nvPr/>
        </p:nvSpPr>
        <p:spPr>
          <a:xfrm>
            <a:off x="7183150" y="3731950"/>
            <a:ext cx="14997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④ 단어 상세 정보</a:t>
            </a:r>
            <a:endParaRPr/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6800" y="1160096"/>
            <a:ext cx="2904900" cy="317526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23"/>
          <p:cNvSpPr/>
          <p:nvPr/>
        </p:nvSpPr>
        <p:spPr>
          <a:xfrm>
            <a:off x="4840950" y="2763713"/>
            <a:ext cx="1402800" cy="13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4840950" y="3540938"/>
            <a:ext cx="1402800" cy="13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123" y="805375"/>
            <a:ext cx="3183135" cy="4047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3"/>
          <p:cNvSpPr/>
          <p:nvPr/>
        </p:nvSpPr>
        <p:spPr>
          <a:xfrm>
            <a:off x="1203700" y="3983475"/>
            <a:ext cx="1764900" cy="572700"/>
          </a:xfrm>
          <a:prstGeom prst="roundRect">
            <a:avLst>
              <a:gd fmla="val 1044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718300" y="1494150"/>
            <a:ext cx="1680300" cy="33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2024675" y="1247475"/>
            <a:ext cx="1525500" cy="2905500"/>
          </a:xfrm>
          <a:prstGeom prst="roundRect">
            <a:avLst>
              <a:gd fmla="val 14662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3800350" y="1224125"/>
            <a:ext cx="1525500" cy="2905500"/>
          </a:xfrm>
          <a:prstGeom prst="roundRect">
            <a:avLst>
              <a:gd fmla="val 14662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46651" y="927563"/>
            <a:ext cx="3525675" cy="380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23"/>
          <p:cNvSpPr/>
          <p:nvPr/>
        </p:nvSpPr>
        <p:spPr>
          <a:xfrm>
            <a:off x="2745725" y="2603013"/>
            <a:ext cx="2010000" cy="572700"/>
          </a:xfrm>
          <a:prstGeom prst="roundRect">
            <a:avLst>
              <a:gd fmla="val 1349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5516375" y="1181725"/>
            <a:ext cx="1402800" cy="2905500"/>
          </a:xfrm>
          <a:prstGeom prst="roundRect">
            <a:avLst>
              <a:gd fmla="val 14662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7212125" y="1147925"/>
            <a:ext cx="1402800" cy="2905500"/>
          </a:xfrm>
          <a:prstGeom prst="roundRect">
            <a:avLst>
              <a:gd fmla="val 14662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11">
            <a:alphaModFix/>
          </a:blip>
          <a:srcRect b="0" l="0" r="41840" t="0"/>
          <a:stretch/>
        </p:blipFill>
        <p:spPr>
          <a:xfrm>
            <a:off x="3621050" y="973925"/>
            <a:ext cx="3431049" cy="3058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23"/>
          <p:cNvSpPr/>
          <p:nvPr/>
        </p:nvSpPr>
        <p:spPr>
          <a:xfrm>
            <a:off x="4258525" y="2164213"/>
            <a:ext cx="2396400" cy="850200"/>
          </a:xfrm>
          <a:prstGeom prst="roundRect">
            <a:avLst>
              <a:gd fmla="val 11994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425" y="1879725"/>
            <a:ext cx="2369700" cy="1617600"/>
          </a:xfrm>
          <a:prstGeom prst="roundRect">
            <a:avLst>
              <a:gd fmla="val 241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24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AI 서버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샘플 데이터 200개 구축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425" y="1117700"/>
            <a:ext cx="1501500" cy="460800"/>
          </a:xfrm>
          <a:prstGeom prst="roundRect">
            <a:avLst>
              <a:gd fmla="val 5919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24"/>
          <p:cNvSpPr txBox="1"/>
          <p:nvPr/>
        </p:nvSpPr>
        <p:spPr>
          <a:xfrm>
            <a:off x="1569475" y="1163450"/>
            <a:ext cx="93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 폴더</a:t>
            </a:r>
            <a:endParaRPr sz="1200"/>
          </a:p>
        </p:txBody>
      </p:sp>
      <p:sp>
        <p:nvSpPr>
          <p:cNvPr id="278" name="Google Shape;278;p24"/>
          <p:cNvSpPr txBox="1"/>
          <p:nvPr/>
        </p:nvSpPr>
        <p:spPr>
          <a:xfrm>
            <a:off x="1423675" y="1851900"/>
            <a:ext cx="107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저장</a:t>
            </a:r>
            <a:endParaRPr sz="1200"/>
          </a:p>
        </p:txBody>
      </p:sp>
      <p:sp>
        <p:nvSpPr>
          <p:cNvPr id="279" name="Google Shape;279;p24"/>
          <p:cNvSpPr/>
          <p:nvPr/>
        </p:nvSpPr>
        <p:spPr>
          <a:xfrm>
            <a:off x="2565425" y="2221200"/>
            <a:ext cx="2369700" cy="2826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013" y="3861600"/>
            <a:ext cx="8808100" cy="32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7725" y="1117700"/>
            <a:ext cx="2369700" cy="2375700"/>
          </a:xfrm>
          <a:prstGeom prst="roundRect">
            <a:avLst>
              <a:gd fmla="val 309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25" y="4416209"/>
            <a:ext cx="7448550" cy="371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24"/>
          <p:cNvSpPr/>
          <p:nvPr/>
        </p:nvSpPr>
        <p:spPr>
          <a:xfrm>
            <a:off x="2106588" y="3883300"/>
            <a:ext cx="3468000" cy="2826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7430288" y="3883300"/>
            <a:ext cx="1550700" cy="2826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4378575" y="4460625"/>
            <a:ext cx="2319000" cy="2826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4"/>
          <p:cNvCxnSpPr/>
          <p:nvPr/>
        </p:nvCxnSpPr>
        <p:spPr>
          <a:xfrm flipH="1" rot="10800000">
            <a:off x="5574588" y="3586775"/>
            <a:ext cx="336600" cy="41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4"/>
          <p:cNvCxnSpPr/>
          <p:nvPr/>
        </p:nvCxnSpPr>
        <p:spPr>
          <a:xfrm flipH="1" rot="10800000">
            <a:off x="6697575" y="4201725"/>
            <a:ext cx="688200" cy="40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75" y="2853263"/>
            <a:ext cx="5686425" cy="1800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3" name="Google Shape;293;p25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AI 서버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이미지 프롬프트 검열 시 처리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25"/>
          <p:cNvSpPr/>
          <p:nvPr/>
        </p:nvSpPr>
        <p:spPr>
          <a:xfrm>
            <a:off x="296388" y="3647850"/>
            <a:ext cx="3888000" cy="229500"/>
          </a:xfrm>
          <a:prstGeom prst="roundRect">
            <a:avLst>
              <a:gd fmla="val 11240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63" y="1203049"/>
            <a:ext cx="8654601" cy="1474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25"/>
          <p:cNvSpPr/>
          <p:nvPr/>
        </p:nvSpPr>
        <p:spPr>
          <a:xfrm>
            <a:off x="1067450" y="1817625"/>
            <a:ext cx="1728600" cy="2238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1204025" y="1493300"/>
            <a:ext cx="1949400" cy="2238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1496000" y="2141950"/>
            <a:ext cx="2100600" cy="2238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4119425" y="1817625"/>
            <a:ext cx="626700" cy="2238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6069375" y="1817625"/>
            <a:ext cx="1534200" cy="2238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725" y="1817625"/>
            <a:ext cx="6834110" cy="2063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p25"/>
          <p:cNvSpPr/>
          <p:nvPr/>
        </p:nvSpPr>
        <p:spPr>
          <a:xfrm>
            <a:off x="1840500" y="3545825"/>
            <a:ext cx="2944200" cy="1683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>
            <a:off x="1230750" y="2136875"/>
            <a:ext cx="1131600" cy="497700"/>
          </a:xfrm>
          <a:prstGeom prst="roundRect">
            <a:avLst>
              <a:gd fmla="val 502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356125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이번 주 </a:t>
            </a: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진행 상황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6325916" y="1524750"/>
            <a:ext cx="2383800" cy="3148500"/>
          </a:xfrm>
          <a:prstGeom prst="roundRect">
            <a:avLst>
              <a:gd fmla="val 663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3504550" y="1524758"/>
            <a:ext cx="2383800" cy="3148500"/>
          </a:xfrm>
          <a:prstGeom prst="roundRect">
            <a:avLst>
              <a:gd fmla="val 788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625900" y="1524750"/>
            <a:ext cx="2383800" cy="3148500"/>
          </a:xfrm>
          <a:prstGeom prst="roundRect">
            <a:avLst>
              <a:gd fmla="val 897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2" name="Google Shape;312;p26"/>
          <p:cNvCxnSpPr/>
          <p:nvPr/>
        </p:nvCxnSpPr>
        <p:spPr>
          <a:xfrm rot="10800000">
            <a:off x="681825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26"/>
          <p:cNvSpPr txBox="1"/>
          <p:nvPr/>
        </p:nvSpPr>
        <p:spPr>
          <a:xfrm>
            <a:off x="108325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396190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권원경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6325950" y="2641925"/>
            <a:ext cx="2383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서버 - 기본 제공 단어장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AI 서버 - 문장 검열 시 대체 문장으로 처리 및 샘플 데이터 200개 구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6783266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정수현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7" name="Google Shape;317;p26"/>
          <p:cNvCxnSpPr/>
          <p:nvPr/>
        </p:nvCxnSpPr>
        <p:spPr>
          <a:xfrm rot="10800000">
            <a:off x="3543413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6"/>
          <p:cNvCxnSpPr/>
          <p:nvPr/>
        </p:nvCxnSpPr>
        <p:spPr>
          <a:xfrm rot="10800000">
            <a:off x="6383188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6"/>
          <p:cNvSpPr txBox="1"/>
          <p:nvPr/>
        </p:nvSpPr>
        <p:spPr>
          <a:xfrm>
            <a:off x="3455225" y="2770675"/>
            <a:ext cx="2564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자동로그인 및 화면 간 이동 수정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사이드바 기능 추가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발음 교정 UI/UX 구현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625900" y="2726875"/>
            <a:ext cx="2523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150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코드 수정 완성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aws 서버에 업로드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 테스트 진행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ai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코드 완성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356125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다음 주 계획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6325916" y="1524750"/>
            <a:ext cx="2383800" cy="3148500"/>
          </a:xfrm>
          <a:prstGeom prst="roundRect">
            <a:avLst>
              <a:gd fmla="val 663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3504550" y="1524758"/>
            <a:ext cx="2383800" cy="3148500"/>
          </a:xfrm>
          <a:prstGeom prst="roundRect">
            <a:avLst>
              <a:gd fmla="val 788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625900" y="1524750"/>
            <a:ext cx="2383800" cy="3148500"/>
          </a:xfrm>
          <a:prstGeom prst="roundRect">
            <a:avLst>
              <a:gd fmla="val 897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9" name="Google Shape;329;p27"/>
          <p:cNvCxnSpPr/>
          <p:nvPr/>
        </p:nvCxnSpPr>
        <p:spPr>
          <a:xfrm rot="10800000">
            <a:off x="681825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27"/>
          <p:cNvSpPr txBox="1"/>
          <p:nvPr/>
        </p:nvSpPr>
        <p:spPr>
          <a:xfrm>
            <a:off x="625900" y="2726875"/>
            <a:ext cx="2523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150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llm 정확도 향상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클라이언트 연결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진행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즐겨찾기 기능 추가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108325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3513712" y="2726875"/>
            <a:ext cx="2447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단어장 API 연결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환경 설정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 Azure STT 테스트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발음 교정 결과 출력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3961900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권원경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6383200" y="2650675"/>
            <a:ext cx="2248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메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서버 - 즐겨찾기 기능 API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AI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구조에 맞게 코드 수정 &amp; MS Azure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STT 연결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클라이언트 연결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6783266" y="1935563"/>
            <a:ext cx="14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정수현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6" name="Google Shape;336;p27"/>
          <p:cNvCxnSpPr/>
          <p:nvPr/>
        </p:nvCxnSpPr>
        <p:spPr>
          <a:xfrm rot="10800000">
            <a:off x="3543413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7"/>
          <p:cNvCxnSpPr/>
          <p:nvPr/>
        </p:nvCxnSpPr>
        <p:spPr>
          <a:xfrm rot="10800000">
            <a:off x="6383188" y="2516600"/>
            <a:ext cx="22488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1050650" y="1108900"/>
            <a:ext cx="0" cy="32697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215550" y="113281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 진행상황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215550" y="398391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주 계획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215550" y="339016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 주 진행 상황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1215550" y="2289988"/>
            <a:ext cx="71598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서버 - 기본 제공 단어장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서버 - 이미지 생성 코드 보완 &amp; 샘플 </a:t>
            </a: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1215550" y="1726563"/>
            <a:ext cx="6814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서버 - Ai 서버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5928575" y="2645663"/>
            <a:ext cx="2850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계정 관리 기능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13" y="868783"/>
            <a:ext cx="1898275" cy="383846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650600" y="4784825"/>
            <a:ext cx="18465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메인화면 사이드 바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875" y="856700"/>
            <a:ext cx="1898275" cy="386262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2976738" y="2645650"/>
            <a:ext cx="2850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691525" y="1632075"/>
            <a:ext cx="467700" cy="267000"/>
          </a:xfrm>
          <a:prstGeom prst="roundRect">
            <a:avLst>
              <a:gd fmla="val 841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48" y="2602700"/>
            <a:ext cx="1670228" cy="1258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1025" y="838175"/>
            <a:ext cx="1898275" cy="389966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702275" y="1812975"/>
            <a:ext cx="1330800" cy="322500"/>
          </a:xfrm>
          <a:prstGeom prst="roundRect">
            <a:avLst>
              <a:gd fmla="val 841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5404075" y="3417875"/>
            <a:ext cx="285000" cy="236400"/>
          </a:xfrm>
          <a:prstGeom prst="roundRect">
            <a:avLst>
              <a:gd fmla="val 841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- 계정 관리 기능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188" y="1260906"/>
            <a:ext cx="1571478" cy="319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764" y="1280724"/>
            <a:ext cx="1534669" cy="315275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3106021" y="2148288"/>
            <a:ext cx="7596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 flipH="1">
            <a:off x="3106005" y="3281213"/>
            <a:ext cx="7596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6"/>
          <p:cNvGrpSpPr/>
          <p:nvPr/>
        </p:nvGrpSpPr>
        <p:grpSpPr>
          <a:xfrm>
            <a:off x="7141626" y="399137"/>
            <a:ext cx="1484168" cy="4345227"/>
            <a:chOff x="7518450" y="1344800"/>
            <a:chExt cx="669600" cy="2930025"/>
          </a:xfrm>
        </p:grpSpPr>
        <p:sp>
          <p:nvSpPr>
            <p:cNvPr id="98" name="Google Shape;98;p16"/>
            <p:cNvSpPr/>
            <p:nvPr/>
          </p:nvSpPr>
          <p:spPr>
            <a:xfrm>
              <a:off x="7518450" y="1408925"/>
              <a:ext cx="669600" cy="2865900"/>
            </a:xfrm>
            <a:prstGeom prst="frame">
              <a:avLst>
                <a:gd fmla="val 4065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7546175" y="1344800"/>
              <a:ext cx="614400" cy="18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687" y="749735"/>
            <a:ext cx="926049" cy="18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688" y="2701827"/>
            <a:ext cx="926050" cy="19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687" y="2712460"/>
            <a:ext cx="926049" cy="18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7501025" y="4788175"/>
            <a:ext cx="845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stack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" name="Google Shape;104;p16"/>
          <p:cNvGrpSpPr/>
          <p:nvPr/>
        </p:nvGrpSpPr>
        <p:grpSpPr>
          <a:xfrm>
            <a:off x="2196336" y="2571750"/>
            <a:ext cx="2681675" cy="793575"/>
            <a:chOff x="2196336" y="2571750"/>
            <a:chExt cx="2681675" cy="793575"/>
          </a:xfrm>
        </p:grpSpPr>
        <p:pic>
          <p:nvPicPr>
            <p:cNvPr id="105" name="Google Shape;10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96336" y="2571750"/>
              <a:ext cx="2681675" cy="79357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06" name="Google Shape;106;p16"/>
            <p:cNvCxnSpPr/>
            <p:nvPr/>
          </p:nvCxnSpPr>
          <p:spPr>
            <a:xfrm>
              <a:off x="3230050" y="3244325"/>
              <a:ext cx="1505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- 계정 관리 기능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357" y="1272690"/>
            <a:ext cx="1571479" cy="31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75" y="1275331"/>
            <a:ext cx="1571478" cy="319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9339" y="1295137"/>
            <a:ext cx="1534669" cy="3152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2338100" y="2729163"/>
            <a:ext cx="2850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4501088" y="2729175"/>
            <a:ext cx="2850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7141626" y="399137"/>
            <a:ext cx="1484168" cy="4345227"/>
            <a:chOff x="7518450" y="1344800"/>
            <a:chExt cx="669600" cy="2930025"/>
          </a:xfrm>
        </p:grpSpPr>
        <p:sp>
          <p:nvSpPr>
            <p:cNvPr id="118" name="Google Shape;118;p17"/>
            <p:cNvSpPr/>
            <p:nvPr/>
          </p:nvSpPr>
          <p:spPr>
            <a:xfrm>
              <a:off x="7518450" y="1408925"/>
              <a:ext cx="669600" cy="2865900"/>
            </a:xfrm>
            <a:prstGeom prst="frame">
              <a:avLst>
                <a:gd fmla="val 4065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7546175" y="1344800"/>
              <a:ext cx="614400" cy="18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687" y="2715772"/>
            <a:ext cx="926049" cy="18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688" y="757092"/>
            <a:ext cx="926051" cy="18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0675" y="2705127"/>
            <a:ext cx="926050" cy="190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7501025" y="4788175"/>
            <a:ext cx="845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stack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" name="Google Shape;124;p17"/>
          <p:cNvGrpSpPr/>
          <p:nvPr/>
        </p:nvGrpSpPr>
        <p:grpSpPr>
          <a:xfrm>
            <a:off x="1044350" y="1742145"/>
            <a:ext cx="3527650" cy="766180"/>
            <a:chOff x="1729575" y="2530770"/>
            <a:chExt cx="3527650" cy="766180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29575" y="2530770"/>
              <a:ext cx="3527650" cy="76618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26" name="Google Shape;126;p17"/>
            <p:cNvCxnSpPr/>
            <p:nvPr/>
          </p:nvCxnSpPr>
          <p:spPr>
            <a:xfrm>
              <a:off x="2995400" y="3203350"/>
              <a:ext cx="19962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발음 교정 UI 구현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808538" y="4784850"/>
            <a:ext cx="179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 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단어 학습 화면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6503425" y="1873638"/>
            <a:ext cx="352500" cy="329100"/>
            <a:chOff x="6639075" y="1111725"/>
            <a:chExt cx="352500" cy="329100"/>
          </a:xfrm>
        </p:grpSpPr>
        <p:sp>
          <p:nvSpPr>
            <p:cNvPr id="134" name="Google Shape;134;p18"/>
            <p:cNvSpPr/>
            <p:nvPr/>
          </p:nvSpPr>
          <p:spPr>
            <a:xfrm>
              <a:off x="6639075" y="1111725"/>
              <a:ext cx="352500" cy="329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18"/>
            <p:cNvSpPr txBox="1"/>
            <p:nvPr/>
          </p:nvSpPr>
          <p:spPr>
            <a:xfrm>
              <a:off x="6662925" y="1133325"/>
              <a:ext cx="3048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6" name="Google Shape;136;p18"/>
          <p:cNvSpPr txBox="1"/>
          <p:nvPr/>
        </p:nvSpPr>
        <p:spPr>
          <a:xfrm>
            <a:off x="6456550" y="1325638"/>
            <a:ext cx="229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발음 교정 4단계 ]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894900" y="1873638"/>
            <a:ext cx="15540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Start</a:t>
            </a: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 시작 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8" name="Google Shape;138;p18"/>
          <p:cNvGrpSpPr/>
          <p:nvPr/>
        </p:nvGrpSpPr>
        <p:grpSpPr>
          <a:xfrm>
            <a:off x="6503425" y="2412013"/>
            <a:ext cx="352500" cy="329100"/>
            <a:chOff x="6639075" y="1111725"/>
            <a:chExt cx="352500" cy="329100"/>
          </a:xfrm>
        </p:grpSpPr>
        <p:sp>
          <p:nvSpPr>
            <p:cNvPr id="139" name="Google Shape;139;p18"/>
            <p:cNvSpPr/>
            <p:nvPr/>
          </p:nvSpPr>
          <p:spPr>
            <a:xfrm>
              <a:off x="6639075" y="1111725"/>
              <a:ext cx="352500" cy="329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6662925" y="1133325"/>
              <a:ext cx="3048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1" name="Google Shape;141;p18"/>
          <p:cNvSpPr txBox="1"/>
          <p:nvPr/>
        </p:nvSpPr>
        <p:spPr>
          <a:xfrm>
            <a:off x="6894900" y="2412013"/>
            <a:ext cx="1929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Recording </a:t>
            </a: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녹음 중 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2" name="Google Shape;142;p18"/>
          <p:cNvGrpSpPr/>
          <p:nvPr/>
        </p:nvGrpSpPr>
        <p:grpSpPr>
          <a:xfrm>
            <a:off x="6511513" y="2950388"/>
            <a:ext cx="352500" cy="329100"/>
            <a:chOff x="6639075" y="1111725"/>
            <a:chExt cx="352500" cy="329100"/>
          </a:xfrm>
        </p:grpSpPr>
        <p:sp>
          <p:nvSpPr>
            <p:cNvPr id="143" name="Google Shape;143;p18"/>
            <p:cNvSpPr/>
            <p:nvPr/>
          </p:nvSpPr>
          <p:spPr>
            <a:xfrm>
              <a:off x="6639075" y="1111725"/>
              <a:ext cx="352500" cy="329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6662925" y="1133325"/>
              <a:ext cx="3048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18"/>
          <p:cNvSpPr txBox="1"/>
          <p:nvPr/>
        </p:nvSpPr>
        <p:spPr>
          <a:xfrm>
            <a:off x="6902988" y="2950388"/>
            <a:ext cx="1929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Evaluating </a:t>
            </a: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평가 중 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6" name="Google Shape;146;p18"/>
          <p:cNvGrpSpPr/>
          <p:nvPr/>
        </p:nvGrpSpPr>
        <p:grpSpPr>
          <a:xfrm>
            <a:off x="6511500" y="3488763"/>
            <a:ext cx="352500" cy="329100"/>
            <a:chOff x="6639075" y="1111725"/>
            <a:chExt cx="352500" cy="329100"/>
          </a:xfrm>
        </p:grpSpPr>
        <p:sp>
          <p:nvSpPr>
            <p:cNvPr id="147" name="Google Shape;147;p18"/>
            <p:cNvSpPr/>
            <p:nvPr/>
          </p:nvSpPr>
          <p:spPr>
            <a:xfrm>
              <a:off x="6639075" y="1111725"/>
              <a:ext cx="352500" cy="329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6662925" y="1133325"/>
              <a:ext cx="3048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9" name="Google Shape;149;p18"/>
          <p:cNvSpPr txBox="1"/>
          <p:nvPr/>
        </p:nvSpPr>
        <p:spPr>
          <a:xfrm>
            <a:off x="6902975" y="3488763"/>
            <a:ext cx="1929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 </a:t>
            </a: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결과 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3250138" y="2645675"/>
            <a:ext cx="2850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425" y="873813"/>
            <a:ext cx="1875501" cy="3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50" y="849585"/>
            <a:ext cx="1875501" cy="387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앱 진행상황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발음 교정 UI 구현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8" name="Google Shape;158;p19"/>
          <p:cNvGrpSpPr/>
          <p:nvPr/>
        </p:nvGrpSpPr>
        <p:grpSpPr>
          <a:xfrm>
            <a:off x="480938" y="981938"/>
            <a:ext cx="1583075" cy="329113"/>
            <a:chOff x="311700" y="1021588"/>
            <a:chExt cx="1583075" cy="329113"/>
          </a:xfrm>
        </p:grpSpPr>
        <p:grpSp>
          <p:nvGrpSpPr>
            <p:cNvPr id="159" name="Google Shape;159;p19"/>
            <p:cNvGrpSpPr/>
            <p:nvPr/>
          </p:nvGrpSpPr>
          <p:grpSpPr>
            <a:xfrm>
              <a:off x="311700" y="1021588"/>
              <a:ext cx="352500" cy="329100"/>
              <a:chOff x="6639075" y="1111725"/>
              <a:chExt cx="352500" cy="329100"/>
            </a:xfrm>
          </p:grpSpPr>
          <p:sp>
            <p:nvSpPr>
              <p:cNvPr id="160" name="Google Shape;160;p19"/>
              <p:cNvSpPr/>
              <p:nvPr/>
            </p:nvSpPr>
            <p:spPr>
              <a:xfrm>
                <a:off x="6639075" y="1111725"/>
                <a:ext cx="352500" cy="3291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" name="Google Shape;161;p19"/>
              <p:cNvSpPr txBox="1"/>
              <p:nvPr/>
            </p:nvSpPr>
            <p:spPr>
              <a:xfrm>
                <a:off x="6662925" y="1133325"/>
                <a:ext cx="304800" cy="28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2" name="Google Shape;162;p19"/>
            <p:cNvSpPr txBox="1"/>
            <p:nvPr/>
          </p:nvSpPr>
          <p:spPr>
            <a:xfrm>
              <a:off x="703175" y="1021600"/>
              <a:ext cx="11916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Start</a:t>
              </a:r>
              <a:r>
                <a:rPr lang="ko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( 시작 )</a:t>
              </a:r>
              <a:endParaRPr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3" name="Google Shape;163;p19"/>
          <p:cNvGrpSpPr/>
          <p:nvPr/>
        </p:nvGrpSpPr>
        <p:grpSpPr>
          <a:xfrm>
            <a:off x="2299688" y="962400"/>
            <a:ext cx="2205875" cy="329100"/>
            <a:chOff x="6503425" y="2412013"/>
            <a:chExt cx="2205875" cy="329100"/>
          </a:xfrm>
        </p:grpSpPr>
        <p:grpSp>
          <p:nvGrpSpPr>
            <p:cNvPr id="164" name="Google Shape;164;p19"/>
            <p:cNvGrpSpPr/>
            <p:nvPr/>
          </p:nvGrpSpPr>
          <p:grpSpPr>
            <a:xfrm>
              <a:off x="6503425" y="2412013"/>
              <a:ext cx="352500" cy="329100"/>
              <a:chOff x="6639075" y="1111725"/>
              <a:chExt cx="352500" cy="329100"/>
            </a:xfrm>
          </p:grpSpPr>
          <p:sp>
            <p:nvSpPr>
              <p:cNvPr id="165" name="Google Shape;165;p19"/>
              <p:cNvSpPr/>
              <p:nvPr/>
            </p:nvSpPr>
            <p:spPr>
              <a:xfrm>
                <a:off x="6639075" y="1111725"/>
                <a:ext cx="352500" cy="3291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p19"/>
              <p:cNvSpPr txBox="1"/>
              <p:nvPr/>
            </p:nvSpPr>
            <p:spPr>
              <a:xfrm>
                <a:off x="6662925" y="1133325"/>
                <a:ext cx="304800" cy="28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7" name="Google Shape;167;p19"/>
            <p:cNvSpPr txBox="1"/>
            <p:nvPr/>
          </p:nvSpPr>
          <p:spPr>
            <a:xfrm>
              <a:off x="6894900" y="2412013"/>
              <a:ext cx="18144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Recording </a:t>
              </a:r>
              <a:r>
                <a:rPr lang="ko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 녹음 중 )</a:t>
              </a:r>
              <a:endParaRPr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8" name="Google Shape;168;p19"/>
          <p:cNvGrpSpPr/>
          <p:nvPr/>
        </p:nvGrpSpPr>
        <p:grpSpPr>
          <a:xfrm>
            <a:off x="4609700" y="962388"/>
            <a:ext cx="2234375" cy="329113"/>
            <a:chOff x="6511513" y="2911288"/>
            <a:chExt cx="2234375" cy="329113"/>
          </a:xfrm>
        </p:grpSpPr>
        <p:grpSp>
          <p:nvGrpSpPr>
            <p:cNvPr id="169" name="Google Shape;169;p19"/>
            <p:cNvGrpSpPr/>
            <p:nvPr/>
          </p:nvGrpSpPr>
          <p:grpSpPr>
            <a:xfrm>
              <a:off x="6511513" y="2911288"/>
              <a:ext cx="352500" cy="329100"/>
              <a:chOff x="6639075" y="1111725"/>
              <a:chExt cx="352500" cy="329100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6639075" y="1111725"/>
                <a:ext cx="352500" cy="3291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" name="Google Shape;171;p19"/>
              <p:cNvSpPr txBox="1"/>
              <p:nvPr/>
            </p:nvSpPr>
            <p:spPr>
              <a:xfrm>
                <a:off x="6662925" y="1133325"/>
                <a:ext cx="304800" cy="28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2" name="Google Shape;172;p19"/>
            <p:cNvSpPr txBox="1"/>
            <p:nvPr/>
          </p:nvSpPr>
          <p:spPr>
            <a:xfrm>
              <a:off x="6902988" y="2911300"/>
              <a:ext cx="18429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Evaluating </a:t>
              </a:r>
              <a:r>
                <a:rPr lang="ko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 평가 중 )</a:t>
              </a:r>
              <a:endParaRPr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7047788" y="981938"/>
            <a:ext cx="1677600" cy="329113"/>
            <a:chOff x="6511500" y="3488763"/>
            <a:chExt cx="1677600" cy="329113"/>
          </a:xfrm>
        </p:grpSpPr>
        <p:grpSp>
          <p:nvGrpSpPr>
            <p:cNvPr id="174" name="Google Shape;174;p19"/>
            <p:cNvGrpSpPr/>
            <p:nvPr/>
          </p:nvGrpSpPr>
          <p:grpSpPr>
            <a:xfrm>
              <a:off x="6511500" y="3488763"/>
              <a:ext cx="352500" cy="329100"/>
              <a:chOff x="6639075" y="1111725"/>
              <a:chExt cx="352500" cy="329100"/>
            </a:xfrm>
          </p:grpSpPr>
          <p:sp>
            <p:nvSpPr>
              <p:cNvPr id="175" name="Google Shape;175;p19"/>
              <p:cNvSpPr/>
              <p:nvPr/>
            </p:nvSpPr>
            <p:spPr>
              <a:xfrm>
                <a:off x="6639075" y="1111725"/>
                <a:ext cx="352500" cy="3291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" name="Google Shape;176;p19"/>
              <p:cNvSpPr txBox="1"/>
              <p:nvPr/>
            </p:nvSpPr>
            <p:spPr>
              <a:xfrm>
                <a:off x="6662925" y="1133325"/>
                <a:ext cx="304800" cy="28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7" name="Google Shape;177;p19"/>
            <p:cNvSpPr txBox="1"/>
            <p:nvPr/>
          </p:nvSpPr>
          <p:spPr>
            <a:xfrm>
              <a:off x="6918900" y="3488775"/>
              <a:ext cx="12702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Result </a:t>
              </a:r>
              <a:r>
                <a:rPr lang="ko" sz="13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 결과 )</a:t>
              </a:r>
              <a:endParaRPr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125" y="1455425"/>
            <a:ext cx="1759003" cy="35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425" y="1455425"/>
            <a:ext cx="1728911" cy="356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138" y="1460764"/>
            <a:ext cx="1728899" cy="355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63" y="1441261"/>
            <a:ext cx="1759025" cy="35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5775" y="2227987"/>
            <a:ext cx="675550" cy="2529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3" name="Google Shape;183;p19"/>
          <p:cNvGrpSpPr/>
          <p:nvPr/>
        </p:nvGrpSpPr>
        <p:grpSpPr>
          <a:xfrm>
            <a:off x="5915775" y="2571762"/>
            <a:ext cx="675550" cy="252950"/>
            <a:chOff x="5915775" y="2571762"/>
            <a:chExt cx="675550" cy="25295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15775" y="2571762"/>
              <a:ext cx="675550" cy="25295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5" name="Google Shape;185;p19"/>
            <p:cNvSpPr/>
            <p:nvPr/>
          </p:nvSpPr>
          <p:spPr>
            <a:xfrm>
              <a:off x="6471225" y="2719725"/>
              <a:ext cx="85500" cy="6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9"/>
          <p:cNvSpPr/>
          <p:nvPr/>
        </p:nvSpPr>
        <p:spPr>
          <a:xfrm>
            <a:off x="2195050" y="3215550"/>
            <a:ext cx="2850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4429775" y="3215550"/>
            <a:ext cx="2850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664238" y="3215550"/>
            <a:ext cx="2850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 flipH="1">
            <a:off x="1712275" y="4550125"/>
            <a:ext cx="3537000" cy="284700"/>
          </a:xfrm>
          <a:prstGeom prst="rightArrow">
            <a:avLst>
              <a:gd fmla="val 29588" name="adj1"/>
              <a:gd fmla="val 60373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메인 서버 </a:t>
            </a:r>
            <a:r>
              <a:rPr b="1" lang="ko" sz="2500">
                <a:latin typeface="Malgun Gothic"/>
                <a:ea typeface="Malgun Gothic"/>
                <a:cs typeface="Malgun Gothic"/>
                <a:sym typeface="Malgun Gothic"/>
              </a:rPr>
              <a:t>- 나만의 단어장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934363"/>
            <a:ext cx="1853072" cy="4047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900" y="934374"/>
            <a:ext cx="1950300" cy="1839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749" y="1802650"/>
            <a:ext cx="1267875" cy="231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/>
          <p:nvPr/>
        </p:nvSpPr>
        <p:spPr>
          <a:xfrm>
            <a:off x="5925500" y="2988225"/>
            <a:ext cx="569400" cy="572700"/>
          </a:xfrm>
          <a:prstGeom prst="mathMultiply">
            <a:avLst>
              <a:gd fmla="val 12037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 txBox="1"/>
          <p:nvPr>
            <p:ph type="title"/>
          </p:nvPr>
        </p:nvSpPr>
        <p:spPr>
          <a:xfrm>
            <a:off x="6494900" y="2988225"/>
            <a:ext cx="71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끝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메인 서버 </a:t>
            </a:r>
            <a:r>
              <a:rPr b="1" lang="ko" sz="25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" sz="2500">
                <a:latin typeface="Malgun Gothic"/>
                <a:ea typeface="Malgun Gothic"/>
                <a:cs typeface="Malgun Gothic"/>
                <a:sym typeface="Malgun Gothic"/>
              </a:rPr>
              <a:t>나만의 단어장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5" name="Google Shape;205;p21"/>
          <p:cNvGrpSpPr/>
          <p:nvPr/>
        </p:nvGrpSpPr>
        <p:grpSpPr>
          <a:xfrm>
            <a:off x="311700" y="1021523"/>
            <a:ext cx="7406626" cy="3913002"/>
            <a:chOff x="311700" y="1021523"/>
            <a:chExt cx="7406626" cy="3913002"/>
          </a:xfrm>
        </p:grpSpPr>
        <p:pic>
          <p:nvPicPr>
            <p:cNvPr id="206" name="Google Shape;20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021523"/>
              <a:ext cx="7406626" cy="1706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7" name="Google Shape;207;p21"/>
            <p:cNvCxnSpPr>
              <a:stCxn id="206" idx="2"/>
              <a:endCxn id="208" idx="0"/>
            </p:cNvCxnSpPr>
            <p:nvPr/>
          </p:nvCxnSpPr>
          <p:spPr>
            <a:xfrm>
              <a:off x="4015013" y="2727847"/>
              <a:ext cx="0" cy="370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08" name="Google Shape;20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275" y="3098050"/>
              <a:ext cx="6395475" cy="1836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" name="Google Shape;209;p21"/>
          <p:cNvPicPr preferRelativeResize="0"/>
          <p:nvPr/>
        </p:nvPicPr>
        <p:blipFill rotWithShape="1">
          <a:blip r:embed="rId5">
            <a:alphaModFix/>
          </a:blip>
          <a:srcRect b="0" l="0" r="45280" t="0"/>
          <a:stretch/>
        </p:blipFill>
        <p:spPr>
          <a:xfrm>
            <a:off x="1206627" y="1394422"/>
            <a:ext cx="6305150" cy="28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